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56" r:id="rId12"/>
    <p:sldId id="269" r:id="rId13"/>
    <p:sldId id="268" r:id="rId14"/>
    <p:sldId id="261" r:id="rId15"/>
    <p:sldId id="262" r:id="rId16"/>
    <p:sldId id="263" r:id="rId17"/>
    <p:sldId id="264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90" y="-30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6ECC7-1891-4ABC-A303-8EC660199095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137AE-D425-417B-B285-5EC006CE5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5E027F-590F-4F21-8A6E-BD33D74BB7BF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66B25C-3ADF-43BF-8D0B-C1C39E4A645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DAC5F2-CA15-4B6E-A305-76C4BF54277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50B538-0BCA-440B-8875-5BF8EABDA019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B43D3A-C184-47CD-B0D0-7FAFA2B55AB6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2EBFDC-043A-4A7F-B309-A2ECA69D5B63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D8F6F8-EB95-4C88-AA22-08BBF67338B7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D9AB04-3E83-4D89-8B91-A68EF8EEAFAC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ED2748-F602-4B3C-94A7-97264C3C1B89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14E0C2-CEF0-4537-99E0-693CA24B729E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1294CC-96DC-4F5D-B163-F89E0A814390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59202-BED2-4EAA-8FCB-512323C68AC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E2534-8521-4368-8D58-F600F2971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447800"/>
            <a:ext cx="441007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Factorial ANOVA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B050"/>
                </a:solidFill>
              </a:rPr>
              <a:t>Corn!</a:t>
            </a:r>
          </a:p>
        </p:txBody>
      </p:sp>
      <p:pic>
        <p:nvPicPr>
          <p:cNvPr id="5123" name="Content Placeholder 3" descr="corn plo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676400"/>
            <a:ext cx="6196013" cy="3581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B050"/>
                </a:solidFill>
              </a:rPr>
              <a:t>Corn!</a:t>
            </a:r>
          </a:p>
        </p:txBody>
      </p:sp>
      <p:pic>
        <p:nvPicPr>
          <p:cNvPr id="6147" name="Content Placeholder 3" descr="corn plo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676400"/>
            <a:ext cx="6196013" cy="3581400"/>
          </a:xfrm>
        </p:spPr>
      </p:pic>
      <p:sp>
        <p:nvSpPr>
          <p:cNvPr id="6148" name="Rounded Rectangle 4"/>
          <p:cNvSpPr>
            <a:spLocks noChangeArrowheads="1"/>
          </p:cNvSpPr>
          <p:nvPr/>
        </p:nvSpPr>
        <p:spPr bwMode="auto">
          <a:xfrm>
            <a:off x="2743200" y="2286000"/>
            <a:ext cx="4114800" cy="304800"/>
          </a:xfrm>
          <a:prstGeom prst="roundRect">
            <a:avLst>
              <a:gd name="adj" fmla="val 16667"/>
            </a:avLst>
          </a:prstGeom>
          <a:solidFill>
            <a:schemeClr val="accent2">
              <a:alpha val="25098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No water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B050"/>
                </a:solidFill>
              </a:rPr>
              <a:t>Corn!</a:t>
            </a:r>
          </a:p>
        </p:txBody>
      </p:sp>
      <p:pic>
        <p:nvPicPr>
          <p:cNvPr id="7171" name="Content Placeholder 3" descr="corn plo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676400"/>
            <a:ext cx="6196013" cy="3581400"/>
          </a:xfrm>
        </p:spPr>
      </p:pic>
      <p:sp>
        <p:nvSpPr>
          <p:cNvPr id="7172" name="Rounded Rectangle 4"/>
          <p:cNvSpPr>
            <a:spLocks noChangeArrowheads="1"/>
          </p:cNvSpPr>
          <p:nvPr/>
        </p:nvSpPr>
        <p:spPr bwMode="auto">
          <a:xfrm>
            <a:off x="2743200" y="2286000"/>
            <a:ext cx="4114800" cy="304800"/>
          </a:xfrm>
          <a:prstGeom prst="roundRect">
            <a:avLst>
              <a:gd name="adj" fmla="val 16667"/>
            </a:avLst>
          </a:prstGeom>
          <a:solidFill>
            <a:schemeClr val="accent2">
              <a:alpha val="25098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No water</a:t>
            </a:r>
          </a:p>
        </p:txBody>
      </p:sp>
      <p:sp>
        <p:nvSpPr>
          <p:cNvPr id="7173" name="Rounded Rectangle 5"/>
          <p:cNvSpPr>
            <a:spLocks noChangeArrowheads="1"/>
          </p:cNvSpPr>
          <p:nvPr/>
        </p:nvSpPr>
        <p:spPr bwMode="auto">
          <a:xfrm>
            <a:off x="2362200" y="2590800"/>
            <a:ext cx="4953000" cy="685800"/>
          </a:xfrm>
          <a:prstGeom prst="roundRect">
            <a:avLst>
              <a:gd name="adj" fmla="val 16667"/>
            </a:avLst>
          </a:prstGeom>
          <a:solidFill>
            <a:schemeClr val="accent2">
              <a:alpha val="25098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Once a week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B050"/>
                </a:solidFill>
              </a:rPr>
              <a:t>Corn!</a:t>
            </a:r>
          </a:p>
        </p:txBody>
      </p:sp>
      <p:pic>
        <p:nvPicPr>
          <p:cNvPr id="8195" name="Content Placeholder 3" descr="corn plo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676400"/>
            <a:ext cx="6196013" cy="3581400"/>
          </a:xfrm>
        </p:spPr>
      </p:pic>
      <p:sp>
        <p:nvSpPr>
          <p:cNvPr id="8196" name="Rounded Rectangle 4"/>
          <p:cNvSpPr>
            <a:spLocks noChangeArrowheads="1"/>
          </p:cNvSpPr>
          <p:nvPr/>
        </p:nvSpPr>
        <p:spPr bwMode="auto">
          <a:xfrm>
            <a:off x="2743200" y="2286000"/>
            <a:ext cx="4114800" cy="304800"/>
          </a:xfrm>
          <a:prstGeom prst="roundRect">
            <a:avLst>
              <a:gd name="adj" fmla="val 16667"/>
            </a:avLst>
          </a:prstGeom>
          <a:solidFill>
            <a:schemeClr val="accent2">
              <a:alpha val="25098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No water</a:t>
            </a:r>
          </a:p>
        </p:txBody>
      </p:sp>
      <p:sp>
        <p:nvSpPr>
          <p:cNvPr id="8197" name="Rounded Rectangle 5"/>
          <p:cNvSpPr>
            <a:spLocks noChangeArrowheads="1"/>
          </p:cNvSpPr>
          <p:nvPr/>
        </p:nvSpPr>
        <p:spPr bwMode="auto">
          <a:xfrm>
            <a:off x="2362200" y="2590800"/>
            <a:ext cx="4953000" cy="685800"/>
          </a:xfrm>
          <a:prstGeom prst="roundRect">
            <a:avLst>
              <a:gd name="adj" fmla="val 16667"/>
            </a:avLst>
          </a:prstGeom>
          <a:solidFill>
            <a:schemeClr val="accent2">
              <a:alpha val="25098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Once a week</a:t>
            </a:r>
          </a:p>
        </p:txBody>
      </p:sp>
      <p:sp>
        <p:nvSpPr>
          <p:cNvPr id="8198" name="Rounded Rectangle 6"/>
          <p:cNvSpPr>
            <a:spLocks noChangeArrowheads="1"/>
          </p:cNvSpPr>
          <p:nvPr/>
        </p:nvSpPr>
        <p:spPr bwMode="auto">
          <a:xfrm>
            <a:off x="1676400" y="3200400"/>
            <a:ext cx="6096000" cy="1905000"/>
          </a:xfrm>
          <a:prstGeom prst="roundRect">
            <a:avLst>
              <a:gd name="adj" fmla="val 16667"/>
            </a:avLst>
          </a:prstGeom>
          <a:solidFill>
            <a:schemeClr val="accent2">
              <a:alpha val="25098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Twice a week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B050"/>
                </a:solidFill>
              </a:rPr>
              <a:t>Corn!</a:t>
            </a:r>
          </a:p>
        </p:txBody>
      </p:sp>
      <p:pic>
        <p:nvPicPr>
          <p:cNvPr id="9219" name="Content Placeholder 3" descr="corn plo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676400"/>
            <a:ext cx="6196013" cy="3581400"/>
          </a:xfrm>
        </p:spPr>
      </p:pic>
      <p:sp>
        <p:nvSpPr>
          <p:cNvPr id="9220" name="Rounded Rectangle 4"/>
          <p:cNvSpPr>
            <a:spLocks noChangeArrowheads="1"/>
          </p:cNvSpPr>
          <p:nvPr/>
        </p:nvSpPr>
        <p:spPr bwMode="auto">
          <a:xfrm>
            <a:off x="2743200" y="2286000"/>
            <a:ext cx="4114800" cy="304800"/>
          </a:xfrm>
          <a:prstGeom prst="roundRect">
            <a:avLst>
              <a:gd name="adj" fmla="val 16667"/>
            </a:avLst>
          </a:prstGeom>
          <a:solidFill>
            <a:schemeClr val="accent2">
              <a:alpha val="25098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No water</a:t>
            </a:r>
          </a:p>
        </p:txBody>
      </p:sp>
      <p:sp>
        <p:nvSpPr>
          <p:cNvPr id="9221" name="Rounded Rectangle 5"/>
          <p:cNvSpPr>
            <a:spLocks noChangeArrowheads="1"/>
          </p:cNvSpPr>
          <p:nvPr/>
        </p:nvSpPr>
        <p:spPr bwMode="auto">
          <a:xfrm>
            <a:off x="2362200" y="2590800"/>
            <a:ext cx="4953000" cy="685800"/>
          </a:xfrm>
          <a:prstGeom prst="roundRect">
            <a:avLst>
              <a:gd name="adj" fmla="val 16667"/>
            </a:avLst>
          </a:prstGeom>
          <a:solidFill>
            <a:schemeClr val="accent2">
              <a:alpha val="25098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Once a week</a:t>
            </a:r>
          </a:p>
        </p:txBody>
      </p:sp>
      <p:sp>
        <p:nvSpPr>
          <p:cNvPr id="9222" name="Rounded Rectangle 6"/>
          <p:cNvSpPr>
            <a:spLocks noChangeArrowheads="1"/>
          </p:cNvSpPr>
          <p:nvPr/>
        </p:nvSpPr>
        <p:spPr bwMode="auto">
          <a:xfrm>
            <a:off x="1676400" y="3200400"/>
            <a:ext cx="6096000" cy="1905000"/>
          </a:xfrm>
          <a:prstGeom prst="roundRect">
            <a:avLst>
              <a:gd name="adj" fmla="val 16667"/>
            </a:avLst>
          </a:prstGeom>
          <a:solidFill>
            <a:schemeClr val="accent2">
              <a:alpha val="25098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Twice a week</a:t>
            </a:r>
          </a:p>
        </p:txBody>
      </p:sp>
      <p:sp>
        <p:nvSpPr>
          <p:cNvPr id="9223" name="TextBox 7"/>
          <p:cNvSpPr txBox="1">
            <a:spLocks noChangeArrowheads="1"/>
          </p:cNvSpPr>
          <p:nvPr/>
        </p:nvSpPr>
        <p:spPr bwMode="auto">
          <a:xfrm>
            <a:off x="1524000" y="3810000"/>
            <a:ext cx="16621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No nitrogen</a:t>
            </a:r>
          </a:p>
        </p:txBody>
      </p:sp>
      <p:sp>
        <p:nvSpPr>
          <p:cNvPr id="9224" name="TextBox 8"/>
          <p:cNvSpPr txBox="1">
            <a:spLocks noChangeArrowheads="1"/>
          </p:cNvSpPr>
          <p:nvPr/>
        </p:nvSpPr>
        <p:spPr bwMode="auto">
          <a:xfrm>
            <a:off x="3519488" y="3810000"/>
            <a:ext cx="1900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25kg nitrogen</a:t>
            </a:r>
          </a:p>
        </p:txBody>
      </p: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5791200" y="3810000"/>
            <a:ext cx="1901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75kg nitrogen</a:t>
            </a:r>
          </a:p>
        </p:txBody>
      </p:sp>
      <p:cxnSp>
        <p:nvCxnSpPr>
          <p:cNvPr id="9226" name="Straight Arrow Connector 11"/>
          <p:cNvCxnSpPr>
            <a:cxnSpLocks noChangeShapeType="1"/>
            <a:stCxn id="9223" idx="0"/>
          </p:cNvCxnSpPr>
          <p:nvPr/>
        </p:nvCxnSpPr>
        <p:spPr bwMode="auto">
          <a:xfrm flipV="1">
            <a:off x="2355850" y="2438400"/>
            <a:ext cx="1301750" cy="13716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 type="none" w="lg" len="lg"/>
            <a:tailEnd type="arrow" w="lg" len="lg"/>
          </a:ln>
        </p:spPr>
      </p:cxnSp>
      <p:cxnSp>
        <p:nvCxnSpPr>
          <p:cNvPr id="9227" name="Straight Arrow Connector 12"/>
          <p:cNvCxnSpPr>
            <a:cxnSpLocks noChangeShapeType="1"/>
            <a:stCxn id="9225" idx="0"/>
          </p:cNvCxnSpPr>
          <p:nvPr/>
        </p:nvCxnSpPr>
        <p:spPr bwMode="auto">
          <a:xfrm flipH="1" flipV="1">
            <a:off x="6172200" y="2362200"/>
            <a:ext cx="569913" cy="14478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 type="none" w="lg" len="lg"/>
            <a:tailEnd type="arrow" w="lg" len="lg"/>
          </a:ln>
        </p:spPr>
      </p:cxnSp>
      <p:cxnSp>
        <p:nvCxnSpPr>
          <p:cNvPr id="9228" name="Straight Arrow Connector 13"/>
          <p:cNvCxnSpPr>
            <a:cxnSpLocks noChangeShapeType="1"/>
          </p:cNvCxnSpPr>
          <p:nvPr/>
        </p:nvCxnSpPr>
        <p:spPr bwMode="auto">
          <a:xfrm flipV="1">
            <a:off x="4572000" y="2362200"/>
            <a:ext cx="381000" cy="15240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 type="none" w="lg" len="lg"/>
            <a:tailEnd type="arrow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295400" y="1600200"/>
            <a:ext cx="7239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factorial design is used to study the relationship of two or more independent variables (called factors) to a dependent variable, where each factor has two or more levels.  - p. 333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295400" y="1600200"/>
            <a:ext cx="72390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factorial design is used to study the relationship of two or more independent variables (called factors) to a dependent variable, where each factor has two or more levels.  </a:t>
            </a:r>
          </a:p>
          <a:p>
            <a:endParaRPr lang="en-US"/>
          </a:p>
          <a:p>
            <a:r>
              <a:rPr lang="en-US">
                <a:solidFill>
                  <a:srgbClr val="800000"/>
                </a:solidFill>
              </a:rPr>
              <a:t>In this design, you can evaluate the main effects of each factor independently (essentially equivalent to doing one-way ANOVA’s for each of the factors independently), but you are also able to evaluate how the two (or more factors) interact.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03238"/>
            <a:ext cx="8229600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03238"/>
            <a:ext cx="8229600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4425" y="385764"/>
            <a:ext cx="5514975" cy="485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5257801"/>
            <a:ext cx="4953000" cy="74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807720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4426" y="1066800"/>
            <a:ext cx="1378557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810000" y="1295400"/>
            <a:ext cx="2954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TOTAL VARIATION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H="1">
            <a:off x="2971800" y="2057400"/>
            <a:ext cx="2286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5257800" y="2057400"/>
            <a:ext cx="2438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705600" y="3352800"/>
            <a:ext cx="2606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Variation within groups (error)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279525" y="3467100"/>
            <a:ext cx="254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Variation between groups</a:t>
            </a:r>
            <a:endParaRPr lang="en-US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2971800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H="1">
            <a:off x="1066800" y="4114800"/>
            <a:ext cx="1905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2971800" y="4114800"/>
            <a:ext cx="2133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288925" y="5600700"/>
            <a:ext cx="1441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Variation</a:t>
            </a:r>
          </a:p>
          <a:p>
            <a:r>
              <a:rPr lang="en-US" sz="1800"/>
              <a:t>from Factor 1</a:t>
            </a:r>
            <a:endParaRPr lang="en-US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286000" y="5559425"/>
            <a:ext cx="1441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Variation</a:t>
            </a:r>
          </a:p>
          <a:p>
            <a:r>
              <a:rPr lang="en-US" sz="1800"/>
              <a:t>from Factor 2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4343400" y="5562600"/>
            <a:ext cx="2317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Variation from </a:t>
            </a:r>
          </a:p>
          <a:p>
            <a:r>
              <a:rPr lang="en-US" sz="1800"/>
              <a:t>Factor 1 x 2 interaction</a:t>
            </a:r>
            <a:endParaRPr lang="en-US"/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1600200" y="381000"/>
            <a:ext cx="587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Partitioning variation in a 2x2 factorial design.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can10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62000"/>
            <a:ext cx="8915400" cy="530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can100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0" y="1371600"/>
            <a:ext cx="9601200" cy="315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can100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0"/>
            <a:ext cx="80613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889125" y="3338513"/>
            <a:ext cx="5700713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1.A	Compute SS</a:t>
            </a:r>
            <a:r>
              <a:rPr lang="en-US" sz="1600" baseline="-25000"/>
              <a:t>T</a:t>
            </a:r>
            <a:endParaRPr lang="en-US" sz="1600"/>
          </a:p>
          <a:p>
            <a:r>
              <a:rPr lang="en-US" sz="1600"/>
              <a:t>   B. 	Compute SS</a:t>
            </a:r>
            <a:r>
              <a:rPr lang="en-US" sz="1600" baseline="-25000"/>
              <a:t>B</a:t>
            </a:r>
          </a:p>
          <a:p>
            <a:r>
              <a:rPr lang="en-US" sz="1600" baseline="-25000"/>
              <a:t>    </a:t>
            </a:r>
            <a:r>
              <a:rPr lang="en-US" sz="1600"/>
              <a:t>C.	Subtract SS</a:t>
            </a:r>
            <a:r>
              <a:rPr lang="en-US" sz="1600" baseline="-25000"/>
              <a:t>B</a:t>
            </a:r>
            <a:r>
              <a:rPr lang="en-US" sz="1600"/>
              <a:t> from SS</a:t>
            </a:r>
            <a:r>
              <a:rPr lang="en-US" sz="1600" baseline="-25000"/>
              <a:t>T</a:t>
            </a:r>
            <a:r>
              <a:rPr lang="en-US" sz="1600"/>
              <a:t> to obtain SS</a:t>
            </a:r>
            <a:r>
              <a:rPr lang="en-US" sz="1600" baseline="-25000"/>
              <a:t>W </a:t>
            </a:r>
            <a:r>
              <a:rPr lang="en-US" sz="1600"/>
              <a:t>(error)</a:t>
            </a:r>
          </a:p>
          <a:p>
            <a:r>
              <a:rPr lang="en-US" sz="1600"/>
              <a:t>   D.	Compute SS</a:t>
            </a:r>
            <a:r>
              <a:rPr lang="en-US" sz="1600" baseline="-25000"/>
              <a:t>1</a:t>
            </a:r>
          </a:p>
          <a:p>
            <a:r>
              <a:rPr lang="en-US" sz="1600"/>
              <a:t>   E.	Compute SS</a:t>
            </a:r>
            <a:r>
              <a:rPr lang="en-US" sz="1600" baseline="-25000"/>
              <a:t>2</a:t>
            </a:r>
            <a:endParaRPr lang="en-US" sz="1600"/>
          </a:p>
          <a:p>
            <a:r>
              <a:rPr lang="en-US" sz="1600"/>
              <a:t>   F.	Compute SS</a:t>
            </a:r>
            <a:r>
              <a:rPr lang="en-US" sz="1600" baseline="-25000"/>
              <a:t>1x2 </a:t>
            </a:r>
            <a:r>
              <a:rPr lang="en-US" sz="1600"/>
              <a:t>by subtracting SS</a:t>
            </a:r>
            <a:r>
              <a:rPr lang="en-US" sz="1600" baseline="-25000"/>
              <a:t>1</a:t>
            </a:r>
            <a:r>
              <a:rPr lang="en-US" sz="1600"/>
              <a:t> and SS</a:t>
            </a:r>
            <a:r>
              <a:rPr lang="en-US" sz="1600" baseline="-25000"/>
              <a:t>2</a:t>
            </a:r>
            <a:r>
              <a:rPr lang="en-US" sz="1600"/>
              <a:t> from SS</a:t>
            </a:r>
            <a:r>
              <a:rPr lang="en-US" sz="1600" baseline="-25000"/>
              <a:t>B</a:t>
            </a:r>
          </a:p>
          <a:p>
            <a:endParaRPr lang="en-US" sz="1600" baseline="-25000"/>
          </a:p>
          <a:p>
            <a:r>
              <a:rPr lang="en-US" sz="1600"/>
              <a:t>2.	Convert SS to MS by dividing SS by the appropriate d.f.</a:t>
            </a:r>
          </a:p>
          <a:p>
            <a:endParaRPr lang="en-US" sz="1600"/>
          </a:p>
          <a:p>
            <a:r>
              <a:rPr lang="en-US" sz="1600"/>
              <a:t>3.	Test MS</a:t>
            </a:r>
            <a:r>
              <a:rPr lang="en-US" sz="1600" baseline="-25000"/>
              <a:t>1</a:t>
            </a:r>
            <a:r>
              <a:rPr lang="en-US" sz="1600"/>
              <a:t>,MS</a:t>
            </a:r>
            <a:r>
              <a:rPr lang="en-US" sz="1600" baseline="-25000"/>
              <a:t>2 </a:t>
            </a:r>
            <a:r>
              <a:rPr lang="en-US" sz="1600"/>
              <a:t> and </a:t>
            </a:r>
            <a:r>
              <a:rPr lang="en-US" sz="1600" baseline="-25000"/>
              <a:t> </a:t>
            </a:r>
            <a:r>
              <a:rPr lang="en-US" sz="1600"/>
              <a:t>MS</a:t>
            </a:r>
            <a:r>
              <a:rPr lang="en-US" sz="1600" baseline="-25000"/>
              <a:t>1x2 </a:t>
            </a:r>
            <a:r>
              <a:rPr lang="en-US" sz="1600"/>
              <a:t>using </a:t>
            </a:r>
            <a:r>
              <a:rPr lang="en-US" sz="1600" i="1"/>
              <a:t>F</a:t>
            </a:r>
            <a:r>
              <a:rPr lang="en-US" sz="1600"/>
              <a:t> ratio.</a:t>
            </a:r>
            <a:endParaRPr lang="en-US" sz="1600" baseline="-25000"/>
          </a:p>
        </p:txBody>
      </p:sp>
      <p:pic>
        <p:nvPicPr>
          <p:cNvPr id="20483" name="Picture 3" descr="Scan10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457200"/>
            <a:ext cx="45720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can100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447800"/>
            <a:ext cx="7415213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advanced ANOVA topics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N-way ANOVA</a:t>
            </a:r>
          </a:p>
          <a:p>
            <a:r>
              <a:rPr lang="en-US" smtClean="0"/>
              <a:t>Repeated Measures designs</a:t>
            </a:r>
          </a:p>
          <a:p>
            <a:r>
              <a:rPr lang="en-US" smtClean="0"/>
              <a:t>Mixed models</a:t>
            </a:r>
          </a:p>
          <a:p>
            <a:r>
              <a:rPr lang="en-US" smtClean="0"/>
              <a:t>Contrasts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214</Words>
  <Application>Microsoft Office PowerPoint</Application>
  <PresentationFormat>On-screen Show (4:3)</PresentationFormat>
  <Paragraphs>58</Paragraphs>
  <Slides>20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Factorial ANOVA</vt:lpstr>
      <vt:lpstr>Corn!</vt:lpstr>
      <vt:lpstr>Corn!</vt:lpstr>
      <vt:lpstr>Corn!</vt:lpstr>
      <vt:lpstr>Corn!</vt:lpstr>
      <vt:lpstr>Corn!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More advanced ANOVA topics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6</cp:revision>
  <dcterms:created xsi:type="dcterms:W3CDTF">2012-11-28T18:19:20Z</dcterms:created>
  <dcterms:modified xsi:type="dcterms:W3CDTF">2012-12-03T18:13:39Z</dcterms:modified>
</cp:coreProperties>
</file>